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49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36" r:id="rId17"/>
    <p:sldId id="325" r:id="rId18"/>
    <p:sldId id="355" r:id="rId19"/>
    <p:sldId id="337" r:id="rId20"/>
    <p:sldId id="356" r:id="rId21"/>
    <p:sldId id="354" r:id="rId22"/>
    <p:sldId id="361" r:id="rId23"/>
    <p:sldId id="343" r:id="rId24"/>
    <p:sldId id="353" r:id="rId25"/>
    <p:sldId id="358" r:id="rId26"/>
    <p:sldId id="360" r:id="rId27"/>
    <p:sldId id="359" r:id="rId28"/>
    <p:sldId id="339" r:id="rId29"/>
    <p:sldId id="317" r:id="rId30"/>
    <p:sldId id="352" r:id="rId31"/>
    <p:sldId id="281" r:id="rId32"/>
    <p:sldId id="362" r:id="rId33"/>
    <p:sldId id="363" r:id="rId34"/>
    <p:sldId id="364" r:id="rId35"/>
    <p:sldId id="324" r:id="rId36"/>
    <p:sldId id="344" r:id="rId37"/>
    <p:sldId id="346" r:id="rId38"/>
    <p:sldId id="347" r:id="rId39"/>
    <p:sldId id="345" r:id="rId40"/>
    <p:sldId id="349" r:id="rId41"/>
    <p:sldId id="348" r:id="rId42"/>
    <p:sldId id="350" r:id="rId43"/>
    <p:sldId id="351" r:id="rId44"/>
    <p:sldId id="322" r:id="rId45"/>
    <p:sldId id="327" r:id="rId46"/>
    <p:sldId id="366" r:id="rId47"/>
    <p:sldId id="32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</p14:sldIdLst>
        </p14:section>
        <p14:section name="Migratory Model Generation" id="{AECFF127-28BA-4F4F-9332-6492E97F937A}">
          <p14:sldIdLst>
            <p14:sldId id="336"/>
            <p14:sldId id="325"/>
            <p14:sldId id="355"/>
            <p14:sldId id="337"/>
            <p14:sldId id="356"/>
            <p14:sldId id="354"/>
            <p14:sldId id="361"/>
            <p14:sldId id="343"/>
            <p14:sldId id="353"/>
            <p14:sldId id="358"/>
            <p14:sldId id="360"/>
            <p14:sldId id="359"/>
            <p14:sldId id="339"/>
            <p14:sldId id="317"/>
            <p14:sldId id="352"/>
          </p14:sldIdLst>
        </p14:section>
        <p14:section name="Dimensionality Reduction and Visualization" id="{A914B3BE-A889-429D-80FB-852CB8663240}">
          <p14:sldIdLst>
            <p14:sldId id="281"/>
            <p14:sldId id="362"/>
            <p14:sldId id="363"/>
            <p14:sldId id="364"/>
            <p14:sldId id="324"/>
            <p14:sldId id="344"/>
            <p14:sldId id="346"/>
            <p14:sldId id="347"/>
            <p14:sldId id="345"/>
            <p14:sldId id="349"/>
            <p14:sldId id="348"/>
            <p14:sldId id="350"/>
            <p14:sldId id="351"/>
            <p14:sldId id="322"/>
          </p14:sldIdLst>
        </p14:section>
        <p14:section name="Conclusion" id="{2B3E36F9-81BC-4C36-9618-6D10BC09A44F}">
          <p14:sldIdLst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25E"/>
    <a:srgbClr val="C49C94"/>
    <a:srgbClr val="C7C7C7"/>
    <a:srgbClr val="F7B5D2"/>
    <a:srgbClr val="E377C2"/>
    <a:srgbClr val="8C564B"/>
    <a:srgbClr val="C5B0D5"/>
    <a:srgbClr val="9467BD"/>
    <a:srgbClr val="D62728"/>
    <a:srgbClr val="2CA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509" autoAdjust="0"/>
  </p:normalViewPr>
  <p:slideViewPr>
    <p:cSldViewPr snapToGrid="0">
      <p:cViewPr>
        <p:scale>
          <a:sx n="100" d="100"/>
          <a:sy n="100" d="100"/>
        </p:scale>
        <p:origin x="954" y="6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5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Unweighted Pair Group Method with Arithmetic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LE: O(</a:t>
            </a:r>
            <a:r>
              <a:rPr lang="en-US" dirty="0" err="1"/>
              <a:t>tn</a:t>
            </a:r>
            <a:r>
              <a:rPr lang="en-US" dirty="0"/>
              <a:t>), t=Dimensions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when you want to take the correlation of multiple variables sets into account when performing dimensionality reduction.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5" Type="http://schemas.openxmlformats.org/officeDocument/2006/relationships/image" Target="../media/image51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24" Type="http://schemas.openxmlformats.org/officeDocument/2006/relationships/image" Target="../media/image50.pn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rpgove/0060ff3b656618e9136b" TargetMode="External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f"/><Relationship Id="rId13" Type="http://schemas.openxmlformats.org/officeDocument/2006/relationships/image" Target="../media/image92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rstudio.github.io/leaflet/" TargetMode="External"/><Relationship Id="rId12" Type="http://schemas.openxmlformats.org/officeDocument/2006/relationships/hyperlink" Target="https://supramap.herokuapp.com/" TargetMode="External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gplot2.tidyverse.org/" TargetMode="External"/><Relationship Id="rId11" Type="http://schemas.openxmlformats.org/officeDocument/2006/relationships/image" Target="../media/image91.tiff"/><Relationship Id="rId5" Type="http://schemas.openxmlformats.org/officeDocument/2006/relationships/image" Target="../media/image87.tiff"/><Relationship Id="rId15" Type="http://schemas.openxmlformats.org/officeDocument/2006/relationships/image" Target="../media/image93.png"/><Relationship Id="rId10" Type="http://schemas.openxmlformats.org/officeDocument/2006/relationships/image" Target="../media/image90.tiff"/><Relationship Id="rId4" Type="http://schemas.openxmlformats.org/officeDocument/2006/relationships/hyperlink" Target="https://plot.ly/d3-js-for-r-and-shiny-charts/" TargetMode="External"/><Relationship Id="rId9" Type="http://schemas.openxmlformats.org/officeDocument/2006/relationships/image" Target="../media/image89.tiff"/><Relationship Id="rId14" Type="http://schemas.openxmlformats.org/officeDocument/2006/relationships/hyperlink" Target="https://github.com/ramnathv/rMap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  <a:p>
            <a:pPr lvl="1"/>
            <a:r>
              <a:rPr lang="en-US" dirty="0"/>
              <a:t>2 Linguistic</a:t>
            </a:r>
          </a:p>
          <a:p>
            <a:pPr lvl="2"/>
            <a:r>
              <a:rPr lang="en-US" dirty="0"/>
              <a:t>93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PAUP* (</a:t>
            </a:r>
            <a:r>
              <a:rPr lang="en-US" dirty="0" err="1"/>
              <a:t>Swofford</a:t>
            </a:r>
            <a:r>
              <a:rPr lang="en-US" dirty="0"/>
              <a:t>, 2008)</a:t>
            </a:r>
          </a:p>
          <a:p>
            <a:pPr lvl="1"/>
            <a:r>
              <a:rPr lang="en-US" dirty="0" err="1"/>
              <a:t>RAxML</a:t>
            </a:r>
            <a:r>
              <a:rPr lang="en-US" dirty="0"/>
              <a:t>  (</a:t>
            </a:r>
            <a:r>
              <a:rPr lang="en-US" dirty="0" err="1"/>
              <a:t>Stamatakis</a:t>
            </a:r>
            <a:r>
              <a:rPr lang="en-US" dirty="0"/>
              <a:t>, 2014)</a:t>
            </a:r>
          </a:p>
          <a:p>
            <a:pPr lvl="1"/>
            <a:r>
              <a:rPr lang="en-US" dirty="0"/>
              <a:t>POY5 (Wheeler, 2013)</a:t>
            </a:r>
          </a:p>
          <a:p>
            <a:pPr lvl="1"/>
            <a:r>
              <a:rPr lang="en-US" dirty="0"/>
              <a:t>TNT (</a:t>
            </a:r>
            <a:r>
              <a:rPr lang="en-US" dirty="0" err="1"/>
              <a:t>Goloboff</a:t>
            </a:r>
            <a:r>
              <a:rPr lang="en-US" dirty="0"/>
              <a:t>, 2008)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016350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PAUP* (</a:t>
            </a:r>
            <a:r>
              <a:rPr lang="en-US" dirty="0" err="1"/>
              <a:t>Swofford</a:t>
            </a:r>
            <a:r>
              <a:rPr lang="en-US" dirty="0"/>
              <a:t>, 2008)</a:t>
            </a:r>
          </a:p>
          <a:p>
            <a:pPr lvl="1"/>
            <a:r>
              <a:rPr lang="en-US" dirty="0" err="1"/>
              <a:t>RAxML</a:t>
            </a:r>
            <a:r>
              <a:rPr lang="en-US" dirty="0"/>
              <a:t>  (</a:t>
            </a:r>
            <a:r>
              <a:rPr lang="en-US" dirty="0" err="1"/>
              <a:t>Stamatakis</a:t>
            </a:r>
            <a:r>
              <a:rPr lang="en-US" dirty="0"/>
              <a:t>, 2014)</a:t>
            </a:r>
          </a:p>
          <a:p>
            <a:pPr lvl="1"/>
            <a:r>
              <a:rPr lang="en-US" dirty="0"/>
              <a:t>POY5 (Wheeler, 2013)</a:t>
            </a:r>
          </a:p>
          <a:p>
            <a:pPr lvl="1"/>
            <a:r>
              <a:rPr lang="en-US" dirty="0"/>
              <a:t>TNT (</a:t>
            </a:r>
            <a:r>
              <a:rPr lang="en-US" dirty="0" err="1"/>
              <a:t>Goloboff</a:t>
            </a:r>
            <a:r>
              <a:rPr lang="en-US" dirty="0"/>
              <a:t>, 2008)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7496782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1417644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64061"/>
              </p:ext>
            </p:extLst>
          </p:nvPr>
        </p:nvGraphicFramePr>
        <p:xfrm>
          <a:off x="7801582" y="262647"/>
          <a:ext cx="4182893" cy="60048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76202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650504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406566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678870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807457">
                  <a:extLst>
                    <a:ext uri="{9D8B030D-6E8A-4147-A177-3AD203B41FA5}">
                      <a16:colId xmlns:a16="http://schemas.microsoft.com/office/drawing/2014/main" val="2148815064"/>
                    </a:ext>
                  </a:extLst>
                </a:gridCol>
                <a:gridCol w="463294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Guthrie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mtDNA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Ychr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Cultural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Linguistic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 (Outgroup)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317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Zone Coverage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75%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69%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C48BF9E-590E-4549-8143-58528523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03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7496782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</a:t>
            </a:r>
            <a:br>
              <a:rPr lang="en-US" dirty="0"/>
            </a:br>
            <a:r>
              <a:rPr lang="en-US" sz="3600" dirty="0"/>
              <a:t>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15, 2017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4" y="1417644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66061"/>
              </p:ext>
            </p:extLst>
          </p:nvPr>
        </p:nvGraphicFramePr>
        <p:xfrm>
          <a:off x="7801582" y="262647"/>
          <a:ext cx="4182894" cy="600484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Guthrie Zone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mtDNA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Ychr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Cultural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J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 (Outgroup)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Zone Coverage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75%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69%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effectLst/>
                        </a:rPr>
                        <a:t>100%</a:t>
                      </a:r>
                      <a:endParaRPr lang="en-US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648578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57E5333-5A47-4CE2-94E4-1814DAF62E1D}"/>
              </a:ext>
            </a:extLst>
          </p:cNvPr>
          <p:cNvSpPr/>
          <p:nvPr/>
        </p:nvSpPr>
        <p:spPr>
          <a:xfrm>
            <a:off x="9523412" y="2901829"/>
            <a:ext cx="1828800" cy="1828800"/>
          </a:xfrm>
          <a:prstGeom prst="roundRect">
            <a:avLst>
              <a:gd name="adj" fmla="val 10157"/>
            </a:avLst>
          </a:prstGeom>
          <a:gradFill flip="none" rotWithShape="1">
            <a:gsLst>
              <a:gs pos="0">
                <a:srgbClr val="ED7D31"/>
              </a:gs>
              <a:gs pos="38000">
                <a:srgbClr val="7030A0"/>
              </a:gs>
              <a:gs pos="59000">
                <a:srgbClr val="0070C0">
                  <a:lumMod val="100000"/>
                </a:srgbClr>
              </a:gs>
              <a:gs pos="100000">
                <a:srgbClr val="00B050"/>
              </a:gs>
            </a:gsLst>
            <a:lin ang="81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Graphic 47" descr="Hierarchy">
            <a:extLst>
              <a:ext uri="{FF2B5EF4-FFF2-40B4-BE49-F238E27FC236}">
                <a16:creationId xmlns:a16="http://schemas.microsoft.com/office/drawing/2014/main" id="{C7B40332-FFB5-4D23-A1B9-8C77AE9B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3412" y="2857584"/>
            <a:ext cx="1828800" cy="18288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824165-3546-4D57-860A-5B0ED187E7ED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7330640" y="4426308"/>
            <a:ext cx="781804" cy="0"/>
          </a:xfrm>
          <a:prstGeom prst="straightConnector1">
            <a:avLst/>
          </a:prstGeom>
          <a:noFill/>
          <a:ln w="57150" cap="rnd" cmpd="sng" algn="ctr">
            <a:solidFill>
              <a:srgbClr val="002060"/>
            </a:solidFill>
            <a:prstDash val="solid"/>
            <a:round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1FF7AEE-9345-4133-B231-27C095438A52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7330640" y="3287098"/>
            <a:ext cx="781804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16ED9-80AE-41BC-973A-BB880880F1AF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323885" y="2147888"/>
            <a:ext cx="788559" cy="0"/>
          </a:xfrm>
          <a:prstGeom prst="straightConnector1">
            <a:avLst/>
          </a:prstGeom>
          <a:noFill/>
          <a:ln w="57150" cap="rnd" cmpd="sng" algn="ctr">
            <a:solidFill>
              <a:srgbClr val="ED7D31">
                <a:lumMod val="50000"/>
              </a:srgbClr>
            </a:solidFill>
            <a:prstDash val="solid"/>
            <a:round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72E68B-8177-432E-98DA-E1F0784B9B22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4978116" y="3287098"/>
            <a:ext cx="492347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pic>
        <p:nvPicPr>
          <p:cNvPr id="55" name="Graphic 54" descr="Paper">
            <a:extLst>
              <a:ext uri="{FF2B5EF4-FFF2-40B4-BE49-F238E27FC236}">
                <a16:creationId xmlns:a16="http://schemas.microsoft.com/office/drawing/2014/main" id="{FD96B0F8-B79A-4A30-A284-300614A66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438" y="1690688"/>
            <a:ext cx="914400" cy="914400"/>
          </a:xfrm>
          <a:prstGeom prst="rect">
            <a:avLst/>
          </a:prstGeom>
        </p:spPr>
      </p:pic>
      <p:pic>
        <p:nvPicPr>
          <p:cNvPr id="56" name="Graphic 55" descr="Paper">
            <a:extLst>
              <a:ext uri="{FF2B5EF4-FFF2-40B4-BE49-F238E27FC236}">
                <a16:creationId xmlns:a16="http://schemas.microsoft.com/office/drawing/2014/main" id="{9102CB52-4B91-4F16-8627-46DD767F6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438" y="2829898"/>
            <a:ext cx="914400" cy="914400"/>
          </a:xfrm>
          <a:prstGeom prst="rect">
            <a:avLst/>
          </a:prstGeom>
        </p:spPr>
      </p:pic>
      <p:pic>
        <p:nvPicPr>
          <p:cNvPr id="57" name="Graphic 56" descr="Paper">
            <a:extLst>
              <a:ext uri="{FF2B5EF4-FFF2-40B4-BE49-F238E27FC236}">
                <a16:creationId xmlns:a16="http://schemas.microsoft.com/office/drawing/2014/main" id="{83B9710D-1EDC-4FC5-A5DA-A41A6C3B85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438" y="3969108"/>
            <a:ext cx="914400" cy="91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D2C9301-3F17-4091-901E-D6B64D7EEAC1}"/>
              </a:ext>
            </a:extLst>
          </p:cNvPr>
          <p:cNvSpPr txBox="1"/>
          <p:nvPr/>
        </p:nvSpPr>
        <p:spPr>
          <a:xfrm>
            <a:off x="723419" y="1963222"/>
            <a:ext cx="195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Y-Chromosomal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8AECF-E286-4742-8AC5-4B5C0C1CBCBF}"/>
              </a:ext>
            </a:extLst>
          </p:cNvPr>
          <p:cNvSpPr txBox="1"/>
          <p:nvPr/>
        </p:nvSpPr>
        <p:spPr>
          <a:xfrm>
            <a:off x="496169" y="310243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Mitochondrial DNA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2C59FC-FF0F-480A-A24E-0FE73CFB73BF}"/>
              </a:ext>
            </a:extLst>
          </p:cNvPr>
          <p:cNvSpPr txBox="1"/>
          <p:nvPr/>
        </p:nvSpPr>
        <p:spPr>
          <a:xfrm>
            <a:off x="1624683" y="42416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0775C1-6BEA-4F9F-A48D-6E582BAB585C}"/>
              </a:ext>
            </a:extLst>
          </p:cNvPr>
          <p:cNvSpPr txBox="1"/>
          <p:nvPr/>
        </p:nvSpPr>
        <p:spPr>
          <a:xfrm rot="5400000">
            <a:off x="2561500" y="310243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71A1C2-EE1D-46F1-AB73-1E923085B5FA}"/>
              </a:ext>
            </a:extLst>
          </p:cNvPr>
          <p:cNvSpPr txBox="1"/>
          <p:nvPr/>
        </p:nvSpPr>
        <p:spPr>
          <a:xfrm>
            <a:off x="2751296" y="442630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8BD894-ED90-4A3A-BAE0-5D1211C4F769}"/>
              </a:ext>
            </a:extLst>
          </p:cNvPr>
          <p:cNvSpPr txBox="1"/>
          <p:nvPr/>
        </p:nvSpPr>
        <p:spPr>
          <a:xfrm>
            <a:off x="2751295" y="214788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err="1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</a:t>
            </a:r>
            <a:endParaRPr lang="en-US" dirty="0">
              <a:solidFill>
                <a:srgbClr val="ED7D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Graphic 66" descr="Hierarchy">
            <a:extLst>
              <a:ext uri="{FF2B5EF4-FFF2-40B4-BE49-F238E27FC236}">
                <a16:creationId xmlns:a16="http://schemas.microsoft.com/office/drawing/2014/main" id="{275CDF3E-1339-4A6C-8EF9-9D5D2E948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2444" y="1690688"/>
            <a:ext cx="914400" cy="914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BFD935F-B539-4CFA-B74C-35A9EAD31E6C}"/>
              </a:ext>
            </a:extLst>
          </p:cNvPr>
          <p:cNvSpPr txBox="1"/>
          <p:nvPr/>
        </p:nvSpPr>
        <p:spPr>
          <a:xfrm>
            <a:off x="4011184" y="3102432"/>
            <a:ext cx="966932" cy="369332"/>
          </a:xfrm>
          <a:prstGeom prst="rect">
            <a:avLst/>
          </a:prstGeom>
          <a:solidFill>
            <a:srgbClr val="66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MAFFT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510B1F-0FBB-4D7D-955A-B499F015B2F0}"/>
              </a:ext>
            </a:extLst>
          </p:cNvPr>
          <p:cNvSpPr/>
          <p:nvPr/>
        </p:nvSpPr>
        <p:spPr>
          <a:xfrm>
            <a:off x="5470463" y="1690688"/>
            <a:ext cx="1860177" cy="3228727"/>
          </a:xfrm>
          <a:prstGeom prst="rect">
            <a:avLst/>
          </a:prstGeom>
          <a:solidFill>
            <a:srgbClr val="44546A">
              <a:lumMod val="20000"/>
              <a:lumOff val="80000"/>
            </a:srgbClr>
          </a:solidFill>
          <a:ln w="28575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BC6DAB-1FDF-430B-94C4-C19CB832DA54}"/>
              </a:ext>
            </a:extLst>
          </p:cNvPr>
          <p:cNvSpPr/>
          <p:nvPr/>
        </p:nvSpPr>
        <p:spPr>
          <a:xfrm>
            <a:off x="5470463" y="1690688"/>
            <a:ext cx="1860177" cy="641866"/>
          </a:xfrm>
          <a:prstGeom prst="rect">
            <a:avLst/>
          </a:prstGeom>
          <a:solidFill>
            <a:srgbClr val="44546A"/>
          </a:solidFill>
          <a:ln w="28575" cap="flat" cmpd="sng" algn="ctr">
            <a:solidFill>
              <a:srgbClr val="44546A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Generation Software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BA7225B-5B8F-4EFE-8064-394FAAE9A11A}"/>
              </a:ext>
            </a:extLst>
          </p:cNvPr>
          <p:cNvSpPr txBox="1"/>
          <p:nvPr/>
        </p:nvSpPr>
        <p:spPr>
          <a:xfrm>
            <a:off x="5910673" y="3140873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RAxML</a:t>
            </a:r>
            <a:endParaRPr lang="en-US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BAC6B-F9C0-4778-97DB-B8A6544BA046}"/>
              </a:ext>
            </a:extLst>
          </p:cNvPr>
          <p:cNvSpPr txBox="1"/>
          <p:nvPr/>
        </p:nvSpPr>
        <p:spPr>
          <a:xfrm>
            <a:off x="6083798" y="422880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6254C-EABF-4F50-9DD1-0FB6CC79F392}"/>
              </a:ext>
            </a:extLst>
          </p:cNvPr>
          <p:cNvSpPr txBox="1"/>
          <p:nvPr/>
        </p:nvSpPr>
        <p:spPr>
          <a:xfrm>
            <a:off x="5996177" y="2596908"/>
            <a:ext cx="80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PAUP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4EB9CDD-FF5C-4D65-A8B9-524B31E7FF61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3518838" y="2147888"/>
            <a:ext cx="1951625" cy="0"/>
          </a:xfrm>
          <a:prstGeom prst="straightConnector1">
            <a:avLst/>
          </a:prstGeom>
          <a:noFill/>
          <a:ln w="57150" cap="rnd" cmpd="sng" algn="ctr">
            <a:solidFill>
              <a:srgbClr val="ED7D31">
                <a:lumMod val="50000"/>
              </a:srgbClr>
            </a:solidFill>
            <a:prstDash val="solid"/>
            <a:round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4C34F5-681A-46E6-ADB7-E5B97FD653B1}"/>
              </a:ext>
            </a:extLst>
          </p:cNvPr>
          <p:cNvCxnSpPr>
            <a:cxnSpLocks/>
            <a:stCxn id="56" idx="3"/>
            <a:endCxn id="68" idx="1"/>
          </p:cNvCxnSpPr>
          <p:nvPr/>
        </p:nvCxnSpPr>
        <p:spPr>
          <a:xfrm>
            <a:off x="3518838" y="3287098"/>
            <a:ext cx="492346" cy="0"/>
          </a:xfrm>
          <a:prstGeom prst="straightConnector1">
            <a:avLst/>
          </a:prstGeom>
          <a:noFill/>
          <a:ln w="57150" cap="rnd" cmpd="sng" algn="ctr">
            <a:solidFill>
              <a:srgbClr val="660066"/>
            </a:solidFill>
            <a:prstDash val="solid"/>
            <a:round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071314-8011-428C-BECF-92264C43D819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518838" y="4426308"/>
            <a:ext cx="1951622" cy="0"/>
          </a:xfrm>
          <a:prstGeom prst="straightConnector1">
            <a:avLst/>
          </a:prstGeom>
          <a:noFill/>
          <a:ln w="57150" cap="rnd" cmpd="sng" algn="ctr">
            <a:solidFill>
              <a:srgbClr val="002060"/>
            </a:solidFill>
            <a:prstDash val="solid"/>
            <a:round/>
            <a:tailEnd type="triangle"/>
          </a:ln>
          <a:effectLst/>
        </p:spPr>
      </p:cxnSp>
      <p:pic>
        <p:nvPicPr>
          <p:cNvPr id="79" name="Graphic 78" descr="Hierarchy">
            <a:extLst>
              <a:ext uri="{FF2B5EF4-FFF2-40B4-BE49-F238E27FC236}">
                <a16:creationId xmlns:a16="http://schemas.microsoft.com/office/drawing/2014/main" id="{C9BF620C-5E05-4EAC-BAC2-EFFB103D04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444" y="2829898"/>
            <a:ext cx="914400" cy="914400"/>
          </a:xfrm>
          <a:prstGeom prst="rect">
            <a:avLst/>
          </a:prstGeom>
        </p:spPr>
      </p:pic>
      <p:pic>
        <p:nvPicPr>
          <p:cNvPr id="80" name="Graphic 79" descr="Hierarchy">
            <a:extLst>
              <a:ext uri="{FF2B5EF4-FFF2-40B4-BE49-F238E27FC236}">
                <a16:creationId xmlns:a16="http://schemas.microsoft.com/office/drawing/2014/main" id="{3C24278B-190C-41EC-8B66-9C181BB45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12444" y="3969108"/>
            <a:ext cx="914400" cy="914400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D605505-2376-4F03-AF0D-87F056144F94}"/>
              </a:ext>
            </a:extLst>
          </p:cNvPr>
          <p:cNvCxnSpPr>
            <a:cxnSpLocks/>
          </p:cNvCxnSpPr>
          <p:nvPr/>
        </p:nvCxnSpPr>
        <p:spPr>
          <a:xfrm flipV="1">
            <a:off x="7336640" y="3857354"/>
            <a:ext cx="2192772" cy="1"/>
          </a:xfrm>
          <a:prstGeom prst="straightConnector1">
            <a:avLst/>
          </a:prstGeom>
          <a:noFill/>
          <a:ln w="76200" cap="rnd" cmpd="sng" algn="ctr">
            <a:gradFill flip="none" rotWithShape="1">
              <a:gsLst>
                <a:gs pos="0">
                  <a:srgbClr val="ED7D31"/>
                </a:gs>
                <a:gs pos="31000">
                  <a:srgbClr val="7030A0"/>
                </a:gs>
                <a:gs pos="68000">
                  <a:srgbClr val="0070C0"/>
                </a:gs>
                <a:gs pos="100000">
                  <a:srgbClr val="00B050"/>
                </a:gs>
              </a:gsLst>
              <a:lin ang="0" scaled="1"/>
              <a:tileRect/>
            </a:gra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8F3835B-FF3F-4579-B9EB-5DBCD6130550}"/>
              </a:ext>
            </a:extLst>
          </p:cNvPr>
          <p:cNvSpPr txBox="1"/>
          <p:nvPr/>
        </p:nvSpPr>
        <p:spPr>
          <a:xfrm>
            <a:off x="6064557" y="36848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POY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92007" y="5104085"/>
          <a:ext cx="1895075" cy="11430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 err="1"/>
                        <a:t>RAxML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Stamatakis</a:t>
                      </a:r>
                      <a:r>
                        <a:rPr lang="en-US" sz="900" dirty="0"/>
                        <a:t>, 2014)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1034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TNT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Goloboff</a:t>
                      </a:r>
                      <a:r>
                        <a:rPr lang="en-US" sz="900" dirty="0"/>
                        <a:t> et al.,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213487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72171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some of the obvious quality errors out</a:t>
            </a:r>
          </a:p>
          <a:p>
            <a:r>
              <a:rPr lang="en-US" dirty="0"/>
              <a:t>May try other alignment algorithms or parameter settings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9361714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CC0ED-E9B5-4F51-9A43-50674085F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096000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87464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0" y="302143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941614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0" y="365125"/>
            <a:ext cx="8893629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B965FB-2232-4C80-A5A6-723AEADFB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68743" cy="1325563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65C3A-700F-4B93-AFFA-6975107DB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380114"/>
            <a:ext cx="772885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9E0850-80DE-4C9D-AA91-542D927B3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610" y="-2382096"/>
            <a:ext cx="5200407" cy="11842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Linguistic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7F4E8-0179-41C9-B06D-C2634958F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02755" y="259901"/>
            <a:ext cx="2584327" cy="458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Whiteley</a:t>
            </a:r>
            <a:r>
              <a:rPr lang="en-US" sz="2000" dirty="0"/>
              <a:t> et al. (2017)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A9A0340E-BD78-4F76-90E8-AF83541B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7156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2D13-C4AE-4AD8-822C-C858A493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7E2EBE-244F-4FE2-95AA-5B5F096A96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9" y="1703983"/>
            <a:ext cx="4404386" cy="269138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F88D5-8A22-4E6C-8CA4-6B8CF328D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3889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After conversion to TIPA and broken down into constituent sounds, frequency information is calculated for each sound.</a:t>
            </a:r>
          </a:p>
          <a:p>
            <a:r>
              <a:rPr lang="en-US" dirty="0"/>
              <a:t>Data Statistics:</a:t>
            </a:r>
          </a:p>
          <a:p>
            <a:pPr lvl="1"/>
            <a:r>
              <a:rPr lang="en-US" dirty="0"/>
              <a:t>Bantu:</a:t>
            </a:r>
          </a:p>
          <a:p>
            <a:pPr lvl="2"/>
            <a:r>
              <a:rPr lang="en-US" dirty="0"/>
              <a:t>255 Sounds</a:t>
            </a:r>
          </a:p>
          <a:p>
            <a:pPr lvl="2"/>
            <a:r>
              <a:rPr lang="en-US" dirty="0"/>
              <a:t>105 Languages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Uto-Aztecan</a:t>
            </a:r>
          </a:p>
          <a:p>
            <a:pPr lvl="2"/>
            <a:r>
              <a:rPr lang="en-US" dirty="0"/>
              <a:t>142 Sounds</a:t>
            </a:r>
          </a:p>
          <a:p>
            <a:pPr lvl="2"/>
            <a:r>
              <a:rPr lang="en-US" dirty="0"/>
              <a:t>40 Languages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C122E-F8E5-4C8E-A9C0-AC82414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96038-1EC8-4869-8EC1-711832D1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AD100C-BC37-450F-990A-F9D135A7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29730" r="16537" b="29370"/>
          <a:stretch/>
        </p:blipFill>
        <p:spPr>
          <a:xfrm>
            <a:off x="1921475" y="4212791"/>
            <a:ext cx="4594654" cy="1977226"/>
          </a:xfrm>
          <a:prstGeom prst="rect">
            <a:avLst/>
          </a:prstGeom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C022835B-53B5-4F71-92E3-5735845204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614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To Do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will be used with mapping packages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Roll-up to the Guthrie Zone Level: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5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5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38860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0.555556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(</a:t>
            </a:r>
            <a:r>
              <a:rPr lang="en-US" i="1" dirty="0"/>
              <a:t>n</a:t>
            </a:r>
            <a:r>
              <a:rPr lang="en-US" dirty="0"/>
              <a:t> to </a:t>
            </a:r>
            <a:r>
              <a:rPr lang="en-US" i="1" dirty="0"/>
              <a:t>n-1</a:t>
            </a:r>
            <a:r>
              <a:rPr lang="en-US" dirty="0"/>
              <a:t>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56" y="1631635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6873839" y="3701038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5998757" cy="4014240"/>
          </a:xfrm>
        </p:spPr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(</a:t>
            </a:r>
            <a:r>
              <a:rPr lang="en-US" i="1" dirty="0"/>
              <a:t>2</a:t>
            </a:r>
            <a:r>
              <a:rPr lang="en-US" dirty="0"/>
              <a:t> to </a:t>
            </a:r>
            <a:r>
              <a:rPr lang="en-US" i="1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or </a:t>
            </a:r>
            <a:r>
              <a:rPr lang="el-GR" dirty="0"/>
              <a:t>ε</a:t>
            </a:r>
            <a:r>
              <a:rPr lang="en-US" dirty="0"/>
              <a:t>-NN and then Gaussian kernel to convert Euclidean distances to similarity measures.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6460672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8068304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Canonical Correlation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2+ Variable Sets</a:t>
            </a:r>
          </a:p>
          <a:p>
            <a:r>
              <a:rPr lang="en-US" dirty="0"/>
              <a:t>Output: </a:t>
            </a:r>
          </a:p>
          <a:p>
            <a:pPr lvl="1"/>
            <a:r>
              <a:rPr lang="en-US" dirty="0"/>
              <a:t>Projection set</a:t>
            </a:r>
          </a:p>
          <a:p>
            <a:r>
              <a:rPr lang="en-US" dirty="0"/>
              <a:t>Measures the amount of correlation between the x dimensions and the y dimensions.</a:t>
            </a:r>
          </a:p>
          <a:p>
            <a:r>
              <a:rPr lang="en-US" dirty="0"/>
              <a:t>Maximize the correlation, while keeping only the required number of eigenvectors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138B2D-57D2-4A7F-8E1E-0CAC6F86A0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71" y="2093119"/>
            <a:ext cx="5301343" cy="1523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DF806-3B07-4A68-B8F3-F9B5C1945532}"/>
                  </a:ext>
                </a:extLst>
              </p:cNvPr>
              <p:cNvSpPr txBox="1"/>
              <p:nvPr/>
            </p:nvSpPr>
            <p:spPr>
              <a:xfrm>
                <a:off x="6460670" y="4185868"/>
                <a:ext cx="288321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𝐶𝑜𝑟𝑟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ADF806-3B07-4A68-B8F3-F9B5C1945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670" y="4185868"/>
                <a:ext cx="2883211" cy="369332"/>
              </a:xfrm>
              <a:prstGeom prst="rect">
                <a:avLst/>
              </a:prstGeom>
              <a:blipFill>
                <a:blip r:embed="rId4"/>
                <a:stretch>
                  <a:fillRect r="-1057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A8507C7-00B8-4989-B474-602AF98F4B6B}"/>
              </a:ext>
            </a:extLst>
          </p:cNvPr>
          <p:cNvSpPr txBox="1"/>
          <p:nvPr/>
        </p:nvSpPr>
        <p:spPr>
          <a:xfrm>
            <a:off x="6460670" y="4682943"/>
            <a:ext cx="5436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two vectors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v</a:t>
            </a:r>
            <a:r>
              <a:rPr lang="en-US" dirty="0"/>
              <a:t> such that when </a:t>
            </a:r>
            <a:r>
              <a:rPr lang="en-US" i="1" dirty="0"/>
              <a:t>x</a:t>
            </a:r>
            <a:r>
              <a:rPr lang="en-US" dirty="0"/>
              <a:t> is projected along </a:t>
            </a:r>
            <a:r>
              <a:rPr lang="en-US" i="1" dirty="0"/>
              <a:t>w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is projected along </a:t>
            </a:r>
            <a:r>
              <a:rPr lang="en-US" i="1" dirty="0"/>
              <a:t>v</a:t>
            </a:r>
            <a:r>
              <a:rPr lang="en-US" dirty="0"/>
              <a:t>, we have the maximum correlation.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B12566ED-7497-471C-9256-21DFCDE6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97583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247294" cy="1325563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k-Means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15605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9674"/>
            <a:ext cx="3216035" cy="3879989"/>
          </a:xfrm>
        </p:spPr>
        <p:txBody>
          <a:bodyPr>
            <a:norm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Input:</a:t>
            </a:r>
          </a:p>
          <a:p>
            <a:pPr lvl="1"/>
            <a:r>
              <a:rPr lang="en-US" sz="1600" dirty="0">
                <a:cs typeface="Times New Roman" panose="02020603050405020304" pitchFamily="18" charset="0"/>
              </a:rPr>
              <a:t>Feature Matrix</a:t>
            </a:r>
          </a:p>
          <a:p>
            <a:pPr lvl="1"/>
            <a:r>
              <a:rPr lang="en-US" sz="1600" dirty="0">
                <a:cs typeface="Times New Roman" panose="02020603050405020304" pitchFamily="18" charset="0"/>
              </a:rPr>
              <a:t>Clusters </a:t>
            </a:r>
            <a:r>
              <a:rPr lang="en-US" sz="1600" dirty="0"/>
              <a:t>(</a:t>
            </a:r>
            <a:r>
              <a:rPr lang="en-US" sz="1600" i="1" dirty="0"/>
              <a:t>n</a:t>
            </a:r>
            <a:r>
              <a:rPr lang="en-US" sz="1600" dirty="0"/>
              <a:t> to </a:t>
            </a:r>
            <a:r>
              <a:rPr lang="en-US" sz="1600" i="1" dirty="0"/>
              <a:t>n-1</a:t>
            </a:r>
            <a:r>
              <a:rPr lang="en-US" sz="1600" dirty="0"/>
              <a:t>)</a:t>
            </a:r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2000" dirty="0">
                <a:cs typeface="Times New Roman" panose="02020603050405020304" pitchFamily="18" charset="0"/>
              </a:rPr>
              <a:t>Clusters data points based on relative distance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4" name="Picture 2" descr="http://www.mathworks.com/matlabcentral/fileexchange/screenshots/6429/original.jpg">
            <a:extLst>
              <a:ext uri="{FF2B5EF4-FFF2-40B4-BE49-F238E27FC236}">
                <a16:creationId xmlns:a16="http://schemas.microsoft.com/office/drawing/2014/main" id="{7D78FE83-C32C-41E9-95E5-63425799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611" y="1156233"/>
            <a:ext cx="4191000" cy="3137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mathworks.com/matlabcentral/fileexchange/screenshots/6429/original.jpg">
            <a:extLst>
              <a:ext uri="{FF2B5EF4-FFF2-40B4-BE49-F238E27FC236}">
                <a16:creationId xmlns:a16="http://schemas.microsoft.com/office/drawing/2014/main" id="{8C6E7F1A-6C36-4E2E-8154-7AB5C1CE2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b="429"/>
          <a:stretch/>
        </p:blipFill>
        <p:spPr bwMode="auto">
          <a:xfrm>
            <a:off x="8212612" y="1156233"/>
            <a:ext cx="4200524" cy="31241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urved Connector 41">
            <a:extLst>
              <a:ext uri="{FF2B5EF4-FFF2-40B4-BE49-F238E27FC236}">
                <a16:creationId xmlns:a16="http://schemas.microsoft.com/office/drawing/2014/main" id="{F7507FF4-38F2-429E-A4AA-CE94926285FB}"/>
              </a:ext>
            </a:extLst>
          </p:cNvPr>
          <p:cNvCxnSpPr>
            <a:stCxn id="25" idx="3"/>
            <a:endCxn id="31" idx="1"/>
          </p:cNvCxnSpPr>
          <p:nvPr/>
        </p:nvCxnSpPr>
        <p:spPr>
          <a:xfrm flipV="1">
            <a:off x="3825906" y="4554001"/>
            <a:ext cx="3515100" cy="4503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E4B2ED-317B-41C6-90D6-AFB5BA52D279}"/>
              </a:ext>
            </a:extLst>
          </p:cNvPr>
          <p:cNvSpPr/>
          <p:nvPr/>
        </p:nvSpPr>
        <p:spPr>
          <a:xfrm rot="20825765">
            <a:off x="2910467" y="4028053"/>
            <a:ext cx="388248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2ED58A-5E6D-4CB7-82F2-A3C67FFDA1FE}"/>
              </a:ext>
            </a:extLst>
          </p:cNvPr>
          <p:cNvSpPr/>
          <p:nvPr/>
        </p:nvSpPr>
        <p:spPr>
          <a:xfrm rot="1002172">
            <a:off x="3928953" y="4369489"/>
            <a:ext cx="978153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{\\o}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75E8B7-8064-48A3-B5CA-91A81D0E48EA}"/>
              </a:ext>
            </a:extLst>
          </p:cNvPr>
          <p:cNvSpPr/>
          <p:nvPr/>
        </p:nvSpPr>
        <p:spPr>
          <a:xfrm rot="20967516">
            <a:off x="3618743" y="3886873"/>
            <a:ext cx="421910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7C58F-5878-4FDD-B60F-EA8568B80CA1}"/>
              </a:ext>
            </a:extLst>
          </p:cNvPr>
          <p:cNvSpPr/>
          <p:nvPr/>
        </p:nvSpPr>
        <p:spPr>
          <a:xfrm rot="20815974">
            <a:off x="2266573" y="4556453"/>
            <a:ext cx="114967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\\=*A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2CFF04-93C6-46E0-99EA-AA26B0697D05}"/>
              </a:ext>
            </a:extLst>
          </p:cNvPr>
          <p:cNvSpPr/>
          <p:nvPr/>
        </p:nvSpPr>
        <p:spPr>
          <a:xfrm rot="1148016">
            <a:off x="2919457" y="5064025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CF79D8-4D65-4BFC-BCED-0A413DCB6AE0}"/>
              </a:ext>
            </a:extLst>
          </p:cNvPr>
          <p:cNvSpPr/>
          <p:nvPr/>
        </p:nvSpPr>
        <p:spPr>
          <a:xfrm>
            <a:off x="3643531" y="4722499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2DDE0B-869C-4296-8B2E-C0B37A084B5F}"/>
              </a:ext>
            </a:extLst>
          </p:cNvPr>
          <p:cNvSpPr/>
          <p:nvPr/>
        </p:nvSpPr>
        <p:spPr>
          <a:xfrm rot="973930">
            <a:off x="3533524" y="5264951"/>
            <a:ext cx="30970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E834A-CA77-4D7E-94EB-6A33D5AB9E20}"/>
              </a:ext>
            </a:extLst>
          </p:cNvPr>
          <p:cNvSpPr/>
          <p:nvPr/>
        </p:nvSpPr>
        <p:spPr>
          <a:xfrm rot="20955433">
            <a:off x="3232890" y="4884900"/>
            <a:ext cx="412292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25092E-C099-46E1-AAE1-339C3E059164}"/>
              </a:ext>
            </a:extLst>
          </p:cNvPr>
          <p:cNvSpPr/>
          <p:nvPr/>
        </p:nvSpPr>
        <p:spPr>
          <a:xfrm>
            <a:off x="3455292" y="4266116"/>
            <a:ext cx="37061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1BF96D-71EC-4CA9-BA7B-C206BF6843E3}"/>
              </a:ext>
            </a:extLst>
          </p:cNvPr>
          <p:cNvSpPr/>
          <p:nvPr/>
        </p:nvSpPr>
        <p:spPr>
          <a:xfrm>
            <a:off x="3065774" y="5543424"/>
            <a:ext cx="48122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25BDB7-B1EC-479B-AF1B-AA065E45E1D1}"/>
              </a:ext>
            </a:extLst>
          </p:cNvPr>
          <p:cNvSpPr/>
          <p:nvPr/>
        </p:nvSpPr>
        <p:spPr>
          <a:xfrm>
            <a:off x="3643473" y="5722979"/>
            <a:ext cx="279244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310E38-6373-4D86-8384-2DF7404420A2}"/>
              </a:ext>
            </a:extLst>
          </p:cNvPr>
          <p:cNvSpPr/>
          <p:nvPr/>
        </p:nvSpPr>
        <p:spPr>
          <a:xfrm>
            <a:off x="3861725" y="5364113"/>
            <a:ext cx="322525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BC7B7B-AC4F-4903-9AF6-6FA04D5C1AAC}"/>
              </a:ext>
            </a:extLst>
          </p:cNvPr>
          <p:cNvSpPr/>
          <p:nvPr/>
        </p:nvSpPr>
        <p:spPr>
          <a:xfrm rot="20681971">
            <a:off x="4004210" y="4869950"/>
            <a:ext cx="449161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C9B6D3-C873-492C-8452-F8860C5E58F6}"/>
              </a:ext>
            </a:extLst>
          </p:cNvPr>
          <p:cNvSpPr/>
          <p:nvPr/>
        </p:nvSpPr>
        <p:spPr>
          <a:xfrm>
            <a:off x="3220217" y="3781918"/>
            <a:ext cx="38183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CE22DD-0556-4BD0-BF42-E45207116CB7}"/>
              </a:ext>
            </a:extLst>
          </p:cNvPr>
          <p:cNvSpPr/>
          <p:nvPr/>
        </p:nvSpPr>
        <p:spPr>
          <a:xfrm>
            <a:off x="7341007" y="4289823"/>
            <a:ext cx="2255991" cy="52835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61C9A2-27BC-4B2D-BADE-E350EE819648}"/>
              </a:ext>
            </a:extLst>
          </p:cNvPr>
          <p:cNvSpPr/>
          <p:nvPr/>
        </p:nvSpPr>
        <p:spPr>
          <a:xfrm>
            <a:off x="7341007" y="4861653"/>
            <a:ext cx="2255991" cy="528355"/>
          </a:xfrm>
          <a:prstGeom prst="rect">
            <a:avLst/>
          </a:prstGeom>
          <a:solidFill>
            <a:srgbClr val="FF6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A14CFF-9317-4B9C-B6AC-B4F4532507FD}"/>
              </a:ext>
            </a:extLst>
          </p:cNvPr>
          <p:cNvSpPr/>
          <p:nvPr/>
        </p:nvSpPr>
        <p:spPr>
          <a:xfrm>
            <a:off x="7345435" y="5431653"/>
            <a:ext cx="2255991" cy="528355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 3</a:t>
            </a:r>
          </a:p>
        </p:txBody>
      </p:sp>
      <p:cxnSp>
        <p:nvCxnSpPr>
          <p:cNvPr id="34" name="Curved Connector 36">
            <a:extLst>
              <a:ext uri="{FF2B5EF4-FFF2-40B4-BE49-F238E27FC236}">
                <a16:creationId xmlns:a16="http://schemas.microsoft.com/office/drawing/2014/main" id="{4E155E99-036D-4D09-AB7A-FFE3D776B054}"/>
              </a:ext>
            </a:extLst>
          </p:cNvPr>
          <p:cNvCxnSpPr>
            <a:stCxn id="19" idx="3"/>
            <a:endCxn id="33" idx="1"/>
          </p:cNvCxnSpPr>
          <p:nvPr/>
        </p:nvCxnSpPr>
        <p:spPr>
          <a:xfrm>
            <a:off x="4037094" y="4140668"/>
            <a:ext cx="3308341" cy="1555163"/>
          </a:xfrm>
          <a:prstGeom prst="curvedConnector3">
            <a:avLst>
              <a:gd name="adj1" fmla="val 50000"/>
            </a:avLst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7">
            <a:extLst>
              <a:ext uri="{FF2B5EF4-FFF2-40B4-BE49-F238E27FC236}">
                <a16:creationId xmlns:a16="http://schemas.microsoft.com/office/drawing/2014/main" id="{8739186D-A884-4328-B374-EC55E8CAAC0E}"/>
              </a:ext>
            </a:extLst>
          </p:cNvPr>
          <p:cNvCxnSpPr>
            <a:stCxn id="27" idx="3"/>
            <a:endCxn id="33" idx="1"/>
          </p:cNvCxnSpPr>
          <p:nvPr/>
        </p:nvCxnSpPr>
        <p:spPr>
          <a:xfrm flipV="1">
            <a:off x="3922718" y="5695830"/>
            <a:ext cx="3422717" cy="319536"/>
          </a:xfrm>
          <a:prstGeom prst="curvedConnector3">
            <a:avLst>
              <a:gd name="adj1" fmla="val 50000"/>
            </a:avLst>
          </a:prstGeom>
          <a:ln w="381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8">
            <a:extLst>
              <a:ext uri="{FF2B5EF4-FFF2-40B4-BE49-F238E27FC236}">
                <a16:creationId xmlns:a16="http://schemas.microsoft.com/office/drawing/2014/main" id="{1DB38CC6-38A2-4853-A8E1-743F76CF72D6}"/>
              </a:ext>
            </a:extLst>
          </p:cNvPr>
          <p:cNvCxnSpPr>
            <a:stCxn id="18" idx="3"/>
            <a:endCxn id="32" idx="1"/>
          </p:cNvCxnSpPr>
          <p:nvPr/>
        </p:nvCxnSpPr>
        <p:spPr>
          <a:xfrm>
            <a:off x="4886470" y="4802442"/>
            <a:ext cx="2454536" cy="323389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9">
            <a:extLst>
              <a:ext uri="{FF2B5EF4-FFF2-40B4-BE49-F238E27FC236}">
                <a16:creationId xmlns:a16="http://schemas.microsoft.com/office/drawing/2014/main" id="{8A8DC55E-7C8D-4D05-AE57-49E5D22ED193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4445410" y="5103074"/>
            <a:ext cx="2895596" cy="22756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40">
            <a:extLst>
              <a:ext uri="{FF2B5EF4-FFF2-40B4-BE49-F238E27FC236}">
                <a16:creationId xmlns:a16="http://schemas.microsoft.com/office/drawing/2014/main" id="{03B16D12-40FA-42E1-AC8F-BC4450905B01}"/>
              </a:ext>
            </a:extLst>
          </p:cNvPr>
          <p:cNvCxnSpPr>
            <a:stCxn id="28" idx="3"/>
            <a:endCxn id="31" idx="1"/>
          </p:cNvCxnSpPr>
          <p:nvPr/>
        </p:nvCxnSpPr>
        <p:spPr>
          <a:xfrm flipV="1">
            <a:off x="4184250" y="4554000"/>
            <a:ext cx="3156757" cy="11025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89FE468-E196-4FB3-989C-324C1456EA27}"/>
              </a:ext>
            </a:extLst>
          </p:cNvPr>
          <p:cNvSpPr txBox="1"/>
          <p:nvPr/>
        </p:nvSpPr>
        <p:spPr>
          <a:xfrm>
            <a:off x="9654752" y="4627426"/>
            <a:ext cx="198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Data </a:t>
            </a:r>
            <a:r>
              <a:rPr lang="en-US" sz="12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points are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anose="02020603050405020304" pitchFamily="18" charset="0"/>
              </a:rPr>
              <a:t>assigned to clusters based on their mathematical distance from each other in the space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DC6DE1-7A27-420D-82B2-4D15481EDA33}"/>
              </a:ext>
            </a:extLst>
          </p:cNvPr>
          <p:cNvSpPr txBox="1"/>
          <p:nvPr/>
        </p:nvSpPr>
        <p:spPr>
          <a:xfrm>
            <a:off x="1750185" y="5545248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points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9BCE139E-F854-4659-B28F-8C73D8C0DED9}"/>
              </a:ext>
            </a:extLst>
          </p:cNvPr>
          <p:cNvSpPr txBox="1">
            <a:spLocks/>
          </p:cNvSpPr>
          <p:nvPr/>
        </p:nvSpPr>
        <p:spPr>
          <a:xfrm>
            <a:off x="4047211" y="2301265"/>
            <a:ext cx="3216035" cy="3879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Times New Roman" panose="02020603050405020304" pitchFamily="18" charset="0"/>
              </a:rPr>
              <a:t>Allows you to view the average values of the variables to describe group characteristics</a:t>
            </a:r>
          </a:p>
        </p:txBody>
      </p:sp>
      <p:sp>
        <p:nvSpPr>
          <p:cNvPr id="42" name="Date Placeholder 2">
            <a:extLst>
              <a:ext uri="{FF2B5EF4-FFF2-40B4-BE49-F238E27FC236}">
                <a16:creationId xmlns:a16="http://schemas.microsoft.com/office/drawing/2014/main" id="{2DF043B7-02D3-4913-8D83-D9BA94EF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6484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954422" cy="1325563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Choosing k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105"/>
          </a:xfrm>
        </p:spPr>
        <p:txBody>
          <a:bodyPr>
            <a:norm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268"/>
            <a:ext cx="5157787" cy="4066395"/>
          </a:xfrm>
        </p:spPr>
        <p:txBody>
          <a:bodyPr>
            <a:normAutofit/>
          </a:bodyPr>
          <a:lstStyle/>
          <a:p>
            <a:r>
              <a:rPr lang="en-US" dirty="0"/>
              <a:t>Sum of Squared Errors vs. k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105"/>
          </a:xfrm>
        </p:spPr>
        <p:txBody>
          <a:bodyPr>
            <a:normAutofit/>
          </a:bodyPr>
          <a:lstStyle/>
          <a:p>
            <a:r>
              <a:rPr lang="en-US" dirty="0"/>
              <a:t>Gap Statistic</a:t>
            </a: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268"/>
            <a:ext cx="5183188" cy="4066395"/>
          </a:xfrm>
        </p:spPr>
        <p:txBody>
          <a:bodyPr>
            <a:normAutofit/>
          </a:bodyPr>
          <a:lstStyle/>
          <a:p>
            <a:r>
              <a:rPr lang="en-US" dirty="0"/>
              <a:t>Intra-cluster variation vs. k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289" t="30855" r="56271" b="2552"/>
          <a:stretch/>
        </p:blipFill>
        <p:spPr>
          <a:xfrm>
            <a:off x="838200" y="2615859"/>
            <a:ext cx="4930451" cy="3213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546" y="5495966"/>
            <a:ext cx="144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(Gove, 2017 </a:t>
            </a:r>
            <a:r>
              <a:rPr lang="en-US" sz="1200" dirty="0">
                <a:hlinkClick r:id="rId3"/>
              </a:rPr>
              <a:t>[Link]</a:t>
            </a:r>
            <a:r>
              <a:rPr lang="en-US" sz="1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96227" y="3533423"/>
                <a:ext cx="493513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𝐺𝑎𝑝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𝐾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𝑘𝑏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charset="0"/>
                            </a:rPr>
                            <m:t>)−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log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27" y="3533423"/>
                <a:ext cx="4935134" cy="10384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07B7CE6C-660E-4AC7-96D1-F5C609C4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84418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UPGMA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752071"/>
          </a:xfrm>
        </p:spPr>
        <p:txBody>
          <a:bodyPr>
            <a:normAutofit/>
          </a:bodyPr>
          <a:lstStyle/>
          <a:p>
            <a:r>
              <a:rPr lang="en-US" dirty="0"/>
              <a:t>Agglomerative (Bottom-Up)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4264"/>
            <a:ext cx="5157787" cy="363539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Distance matrix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 err="1"/>
              <a:t>Dendrogram</a:t>
            </a:r>
            <a:r>
              <a:rPr lang="en-US" dirty="0"/>
              <a:t> of the combined objects</a:t>
            </a:r>
          </a:p>
          <a:p>
            <a:pPr>
              <a:lnSpc>
                <a:spcPct val="120000"/>
              </a:lnSpc>
            </a:pPr>
            <a:r>
              <a:rPr lang="en-US" dirty="0"/>
              <a:t>Recursively combines objects based on pairs with minimum distances. Then, </a:t>
            </a:r>
            <a:r>
              <a:rPr lang="en-US" dirty="0" err="1"/>
              <a:t>recomputes</a:t>
            </a:r>
            <a:r>
              <a:rPr lang="en-US" dirty="0"/>
              <a:t> the entire distance matrix to compare each object to the combined objects.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4111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Distances to Trees Conversion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92271"/>
            <a:ext cx="5183188" cy="4097392"/>
          </a:xfrm>
        </p:spPr>
        <p:txBody>
          <a:bodyPr>
            <a:normAutofit/>
          </a:bodyPr>
          <a:lstStyle/>
          <a:p>
            <a:r>
              <a:rPr lang="en-US" dirty="0"/>
              <a:t>To visually compare the results of the dimensionality reduction methods to the phylogenetic trees, I will need to turn the results into trees.</a:t>
            </a:r>
          </a:p>
          <a:p>
            <a:pPr lvl="1"/>
            <a:r>
              <a:rPr lang="en-US" dirty="0"/>
              <a:t>Compute the distance matrices of the results and use UPGMA </a:t>
            </a:r>
          </a:p>
          <a:p>
            <a:pPr lvl="1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9137" y="4974974"/>
                <a:ext cx="2503378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hr-H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r-HR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137" y="4974974"/>
                <a:ext cx="2503378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4FF4135B-1E58-4D6A-9AC5-03AEFB8A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4018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846382"/>
                  </p:ext>
                </p:extLst>
              </p:nvPr>
            </p:nvGraphicFramePr>
            <p:xfrm>
              <a:off x="838993" y="1690689"/>
              <a:ext cx="10517190" cy="44001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0343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CCA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k-Means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Correlation-based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Maximize projection</a:t>
                          </a:r>
                          <a:r>
                            <a:rPr lang="en-US" baseline="0" dirty="0"/>
                            <a:t> correlation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Elbow method /</a:t>
                          </a:r>
                        </a:p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Gap Statistic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Dimensional</a:t>
                          </a:r>
                          <a:r>
                            <a:rPr lang="en-US" baseline="0" dirty="0"/>
                            <a:t> Sweep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i="1" baseline="0" dirty="0"/>
                            <a:t> to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baseline="0" dirty="0"/>
                            <a:t>1,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mr-IN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baseline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baseline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dirty="0"/>
                            <a:t> to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From </a:t>
                          </a:r>
                          <a:r>
                            <a:rPr lang="en-US" i="1" dirty="0"/>
                            <a:t>2</a:t>
                          </a:r>
                          <a:r>
                            <a:rPr lang="en-US" dirty="0"/>
                            <a:t> to </a:t>
                          </a:r>
                          <a:r>
                            <a:rPr lang="en-US" i="1" dirty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0" baseline="0" dirty="0"/>
                            <a:t>log</a:t>
                          </a:r>
                          <a:r>
                            <a:rPr lang="en-US" i="1" baseline="0" dirty="0"/>
                            <a:t>n)*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</a:t>
                          </a:r>
                          <a:r>
                            <a:rPr lang="en-US" i="1" dirty="0" err="1"/>
                            <a:t>tn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/>
                            <a:t>O(n</a:t>
                          </a:r>
                          <a:r>
                            <a:rPr lang="en-US" i="1" baseline="30000" dirty="0"/>
                            <a:t>3</a:t>
                          </a:r>
                          <a:r>
                            <a:rPr lang="en-US" i="1" baseline="0" dirty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4846382"/>
                  </p:ext>
                </p:extLst>
              </p:nvPr>
            </p:nvGraphicFramePr>
            <p:xfrm>
              <a:off x="838993" y="1690689"/>
              <a:ext cx="10517190" cy="44001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438"/>
                    <a:gridCol w="2103438"/>
                    <a:gridCol w="2103438"/>
                    <a:gridCol w="2103438"/>
                    <a:gridCol w="2103438"/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Algorithm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MDS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CCA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k-Means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r>
                            <a:rPr lang="en-US" baseline="0" dirty="0" smtClean="0"/>
                            <a:t> Type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Distance-based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Correlation-based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Similarity-based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Distance-based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Optimization Criterion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Minimize</a:t>
                          </a:r>
                          <a:r>
                            <a:rPr lang="en-US" baseline="0" dirty="0" smtClean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Maximize projection</a:t>
                          </a:r>
                          <a:r>
                            <a:rPr lang="en-US" baseline="0" dirty="0" smtClean="0"/>
                            <a:t> correlation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Minimize difference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Elbow method /</a:t>
                          </a:r>
                        </a:p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Gap Statistic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Dimensional</a:t>
                          </a:r>
                          <a:r>
                            <a:rPr lang="en-US" baseline="0" dirty="0" smtClean="0"/>
                            <a:t> Sweep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i="1" baseline="0" dirty="0" smtClean="0"/>
                            <a:t> to</a:t>
                          </a:r>
                          <a:r>
                            <a:rPr lang="en-US" dirty="0" smtClean="0"/>
                            <a:t> </a:t>
                          </a:r>
                          <a:r>
                            <a:rPr lang="en-US" i="1" dirty="0" smtClean="0"/>
                            <a:t>n-1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9711" t="-285235" r="-200867" b="-10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dirty="0" smtClean="0"/>
                            <a:t> to </a:t>
                          </a:r>
                          <a:r>
                            <a:rPr lang="en-US" i="1" dirty="0" smtClean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From </a:t>
                          </a:r>
                          <a:r>
                            <a:rPr lang="en-US" i="1" dirty="0" smtClean="0"/>
                            <a:t>2</a:t>
                          </a:r>
                          <a:r>
                            <a:rPr lang="en-US" dirty="0" smtClean="0"/>
                            <a:t> to </a:t>
                          </a:r>
                          <a:r>
                            <a:rPr lang="en-US" i="1" dirty="0" smtClean="0"/>
                            <a:t>n-1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Complexity</a:t>
                          </a:r>
                          <a:endParaRPr lang="en-US" dirty="0"/>
                        </a:p>
                      </a:txBody>
                      <a:tcPr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0" baseline="0" dirty="0" smtClean="0"/>
                            <a:t>log</a:t>
                          </a:r>
                          <a:r>
                            <a:rPr lang="en-US" i="1" baseline="0" dirty="0" smtClean="0"/>
                            <a:t>n)*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</a:t>
                          </a:r>
                          <a:r>
                            <a:rPr lang="en-US" i="1" dirty="0" err="1" smtClean="0"/>
                            <a:t>tn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:r>
                            <a:rPr lang="en-US" i="1" dirty="0" smtClean="0"/>
                            <a:t>O(n</a:t>
                          </a:r>
                          <a:r>
                            <a:rPr lang="en-US" i="1" baseline="30000" dirty="0" smtClean="0"/>
                            <a:t>3</a:t>
                          </a:r>
                          <a:r>
                            <a:rPr lang="en-US" i="1" baseline="0" dirty="0" smtClean="0"/>
                            <a:t>)</a:t>
                          </a:r>
                          <a:endParaRPr lang="en-US" i="1" dirty="0" smtClean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154537" y="6090836"/>
            <a:ext cx="10374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</a:t>
            </a:r>
            <a:r>
              <a:rPr lang="en-US" sz="1050" dirty="0" err="1"/>
              <a:t>Cayton</a:t>
            </a:r>
            <a:r>
              <a:rPr lang="en-US" sz="1050" dirty="0"/>
              <a:t>, 2005)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Visualization | </a:t>
            </a:r>
            <a:r>
              <a:rPr lang="en-US" b="1" dirty="0">
                <a:solidFill>
                  <a:srgbClr val="998542"/>
                </a:solidFill>
              </a:rPr>
              <a:t>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114" y="207440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11369" y="1133345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2013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0358" y="2730742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Plot.ly</a:t>
            </a:r>
            <a:r>
              <a:rPr lang="en-US" dirty="0"/>
              <a:t>, 2017 </a:t>
            </a:r>
            <a:r>
              <a:rPr lang="en-US" dirty="0">
                <a:hlinkClick r:id="rId4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09906"/>
            <a:ext cx="2195965" cy="25473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2893" y="5978599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(Wickham, 2009 </a:t>
            </a:r>
            <a:r>
              <a:rPr lang="en-US" dirty="0">
                <a:hlinkClick r:id="rId6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09422" y="5978599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(Chang et al., 2017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16" name="Hexagon 15"/>
          <p:cNvSpPr/>
          <p:nvPr/>
        </p:nvSpPr>
        <p:spPr>
          <a:xfrm rot="5400000">
            <a:off x="3709697" y="3570593"/>
            <a:ext cx="2547317" cy="2195965"/>
          </a:xfrm>
          <a:prstGeom prst="hexagon">
            <a:avLst>
              <a:gd name="adj" fmla="val 29235"/>
              <a:gd name="vf" fmla="val 115470"/>
            </a:avLst>
          </a:prstGeom>
          <a:solidFill>
            <a:srgbClr val="28BB9C"/>
          </a:solidFill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r="24618" b="1143"/>
          <a:stretch/>
        </p:blipFill>
        <p:spPr>
          <a:xfrm>
            <a:off x="4093705" y="4814547"/>
            <a:ext cx="1827573" cy="5991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6101" y="4046869"/>
            <a:ext cx="499287" cy="6899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819" y="3731630"/>
            <a:ext cx="604433" cy="9200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6760" y="1527507"/>
            <a:ext cx="4605056" cy="25634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11343" y="4084949"/>
            <a:ext cx="269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Janies</a:t>
            </a:r>
            <a:r>
              <a:rPr lang="en-US" dirty="0"/>
              <a:t> et al., 2011 </a:t>
            </a:r>
            <a:r>
              <a:rPr lang="en-US" dirty="0">
                <a:hlinkClick r:id="rId12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BB638-696C-4170-8A62-66316FED59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4566" y="4516885"/>
            <a:ext cx="4667250" cy="1400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39765-B521-49A0-8FB2-2E989FE70C20}"/>
              </a:ext>
            </a:extLst>
          </p:cNvPr>
          <p:cNvSpPr txBox="1"/>
          <p:nvPr/>
        </p:nvSpPr>
        <p:spPr>
          <a:xfrm>
            <a:off x="10613834" y="1588977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NVector</a:t>
            </a:r>
            <a:endParaRPr 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74DD23-D60B-42F7-8319-8DBD5D0F0D88}"/>
              </a:ext>
            </a:extLst>
          </p:cNvPr>
          <p:cNvSpPr txBox="1"/>
          <p:nvPr/>
        </p:nvSpPr>
        <p:spPr>
          <a:xfrm>
            <a:off x="8890834" y="5909802"/>
            <a:ext cx="291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</a:t>
            </a:r>
            <a:r>
              <a:rPr lang="en-US" dirty="0" err="1"/>
              <a:t>Vaidyanathan</a:t>
            </a:r>
            <a:r>
              <a:rPr lang="en-US" dirty="0"/>
              <a:t>, 2014 </a:t>
            </a:r>
            <a:r>
              <a:rPr lang="en-US" dirty="0">
                <a:hlinkClick r:id="rId14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2053" name="Picture 5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7CFDD325-90B3-48D9-AA4C-6E36DC64C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81"/>
          <a:stretch/>
        </p:blipFill>
        <p:spPr bwMode="auto">
          <a:xfrm>
            <a:off x="826662" y="1506075"/>
            <a:ext cx="2809875" cy="15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https://upload.wikimedia.org/wikipedia/commons/3/37/Plotly-logo-01-square.png">
            <a:extLst>
              <a:ext uri="{FF2B5EF4-FFF2-40B4-BE49-F238E27FC236}">
                <a16:creationId xmlns:a16="http://schemas.microsoft.com/office/drawing/2014/main" id="{348AFEC0-F47C-4E09-A60D-26A83E22F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44" b="1425"/>
          <a:stretch/>
        </p:blipFill>
        <p:spPr bwMode="auto">
          <a:xfrm>
            <a:off x="2929000" y="1842597"/>
            <a:ext cx="2809875" cy="108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Understanding human variation is a complex topic that has roots in many fields (such as biology, genomics, sociology, psychology, and linguistics).</a:t>
            </a:r>
          </a:p>
          <a:p>
            <a:pPr>
              <a:lnSpc>
                <a:spcPct val="120000"/>
              </a:lnSpc>
            </a:pPr>
            <a:r>
              <a:rPr lang="en-US" dirty="0"/>
              <a:t>Only using one type of data completely disregards other complexity.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show the importance and utility of integrating data to create a more robust Bantu migratory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Also, I will analyze the data using dimensionality reduction methods for visual comparison to build support for the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Milestones/Deliverables: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Combine geographic data to project the phylogeny on a map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 dimensionality reduction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429000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3051" y="4762815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3299246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4683630"/>
            <a:ext cx="742870" cy="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93853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96365"/>
            <a:ext cx="4993853" cy="457262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150 million people on the continent of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</a:t>
            </a:r>
            <a:r>
              <a:rPr lang="en-US"/>
              <a:t>data sets</a:t>
            </a:r>
            <a:endParaRPr lang="en-US" dirty="0"/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will be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4385"/>
            <a:ext cx="5886682" cy="369164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0543915" y="5626032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(Butler, 2016)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3137</Words>
  <Application>Microsoft Office PowerPoint</Application>
  <PresentationFormat>Widescreen</PresentationFormat>
  <Paragraphs>946</Paragraphs>
  <Slides>41</Slides>
  <Notes>11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Times New Roman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Migratory Model Generation</vt:lpstr>
      <vt:lpstr>Bantu Migration | Materials and Methods</vt:lpstr>
      <vt:lpstr>Bantu Migration | Materials and Methods</vt:lpstr>
      <vt:lpstr>Bantu Migration | Data Samples</vt:lpstr>
      <vt:lpstr>Bantu Migration | Data Samples</vt:lpstr>
      <vt:lpstr>Bantu Migration | Tree Generation Pipeline</vt:lpstr>
      <vt:lpstr>Bantu Migration | Tree Generation Pipeline</vt:lpstr>
      <vt:lpstr>Multiple Sequence Alignment | mtDNA Data</vt:lpstr>
      <vt:lpstr>Individual Tree: mtDNA Data</vt:lpstr>
      <vt:lpstr>Individual Tree: Ychr Data</vt:lpstr>
      <vt:lpstr>Individual Tree: Cultural Data</vt:lpstr>
      <vt:lpstr>Combined Tree: mtDNA + Ychr + Cultural Data</vt:lpstr>
      <vt:lpstr>Individual Tree: Linguistic Data</vt:lpstr>
      <vt:lpstr>Sound Data</vt:lpstr>
      <vt:lpstr>Bantu Migration | To Do List</vt:lpstr>
      <vt:lpstr>Dimensionality Reduction and Machine Learning</vt:lpstr>
      <vt:lpstr>Bantu Migration | Database Creation</vt:lpstr>
      <vt:lpstr>PowerPoint Presentation</vt:lpstr>
      <vt:lpstr>Bantu Migration | Data Preparation</vt:lpstr>
      <vt:lpstr>Bantu Migration | Model Analysis</vt:lpstr>
      <vt:lpstr>Dimensionality Reduction | MDS</vt:lpstr>
      <vt:lpstr>Dimensionality Reduction | LE</vt:lpstr>
      <vt:lpstr>Dimensionality Reduction | CCA</vt:lpstr>
      <vt:lpstr>Dimensionality Reduction | k-Means Clustering</vt:lpstr>
      <vt:lpstr>Dimensionality Reduction | Choosing k</vt:lpstr>
      <vt:lpstr>Dimensionality Reduction | UPGMA</vt:lpstr>
      <vt:lpstr>Dimensionality Reduction | Comparison</vt:lpstr>
      <vt:lpstr>Visualization | Software</vt:lpstr>
      <vt:lpstr>Bantu Migration Analysis using Y-Chromosomal, Mitochondrial, and Linguistic Information</vt:lpstr>
      <vt:lpstr>Closing Remarks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162</cp:revision>
  <dcterms:modified xsi:type="dcterms:W3CDTF">2018-03-27T19:04:34Z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